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theme/themeOverride1.xml" ContentType="application/vnd.openxmlformats-officedocument.theme+xml"/>
  <Override PartName="/ppt/theme/themeOverride2.xml" ContentType="application/vnd.openxmlformats-officedocument.theme+xml"/>
  <Override PartName="/ppt/theme/theme2.xml" ContentType="application/vnd.openxmlformats-officedocument.theme+xml"/>
  <Override PartName="/ppt/theme/themeOverride3.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F6E9"/>
    <a:srgbClr val="C1F1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7868"/>
    <p:restoredTop autoAdjust="0" sz="94694"/>
  </p:normalViewPr>
  <p:slideViewPr>
    <p:cSldViewPr snapToGrid="0" snapToObjects="1">
      <p:cViewPr varScale="1">
        <p:scale>
          <a:sx d="100" n="100"/>
          <a:sy d="100" n="100"/>
        </p:scale>
        <p:origin x="67" y="178"/>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30" Type="http://schemas.openxmlformats.org/officeDocument/2006/relationships/viewProps" Target="viewProps.xml" /><Relationship Id="rId29" Type="http://schemas.openxmlformats.org/officeDocument/2006/relationships/presProps" Target="presProps.xml" /><Relationship Id="rId1" Type="http://schemas.openxmlformats.org/officeDocument/2006/relationships/slideMaster" Target="slideMasters/slideMaster1.xml" /><Relationship Id="rId32" Type="http://schemas.openxmlformats.org/officeDocument/2006/relationships/tableStyles" Target="tableStyles.xml" /><Relationship Id="rId3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6AAD3B8-3609-EB09-C20D-EE9142385990}"/>
              </a:ext>
            </a:extLst>
          </p:cNvPr>
          <p:cNvPicPr>
            <a:picLocks noChangeAspect="1"/>
          </p:cNvPicPr>
          <p:nvPr userDrawn="1"/>
        </p:nvPicPr>
        <p:blipFill>
          <a:blip r:embed="rId2"/>
          <a:stretch>
            <a:fillRect/>
          </a:stretch>
        </p:blipFill>
        <p:spPr>
          <a:xfrm>
            <a:off x="1354" y="0"/>
            <a:ext cx="9141292" cy="5143500"/>
          </a:xfrm>
          <a:prstGeom prst="rect">
            <a:avLst/>
          </a:prstGeom>
        </p:spPr>
      </p:pic>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gradFill flip="none" rotWithShape="1">
          <a:gsLst>
            <a:gs pos="0">
              <a:schemeClr val="accent1">
                <a:lumMod val="5000"/>
                <a:lumOff val="95000"/>
              </a:schemeClr>
            </a:gs>
            <a:gs pos="35000">
              <a:schemeClr val="accent1">
                <a:lumMod val="45000"/>
                <a:lumOff val="55000"/>
              </a:schemeClr>
            </a:gs>
          </a:gsLst>
          <a:path path="circle">
            <a:fillToRect b="50000" l="50000" r="50000" t="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10/9/2024</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forocilac.org/en/declaracion-de-panama-sobre-ciencia-abierta/" TargetMode="External" /><Relationship Id="rId3" Type="http://schemas.openxmlformats.org/officeDocument/2006/relationships/hyperlink" Target="https://forocilac.org/en/declaracion-de-panama-sobre-ciencia-abierta/" TargetMode="Externa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sciencedirect.com/science/article/abs/pii/S0921800919309322" TargetMode="Externa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flipsnack.com/deblith/volumen-5-n-mero-2-verano-2024/full-view.html" TargetMode="Externa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ature.com/articles/d41586-022-00724-0"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image" Target="../media/image7.png" /><Relationship Id="rId2" Type="http://schemas.openxmlformats.org/officeDocument/2006/relationships/image" Target="../media/image6.jp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jp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type="subTitle"/>
          </p:nvPr>
        </p:nvSpPr>
        <p:spPr>
          <a:xfrm>
            <a:off x="1371600" y="2914650"/>
            <a:ext cx="6400800" cy="1314450"/>
          </a:xfrm>
        </p:spPr>
        <p:txBody>
          <a:bodyPr/>
          <a:lstStyle/>
          <a:p>
            <a:pPr lvl="0" indent="0" marL="0">
              <a:buNone/>
            </a:pPr>
            <a:r>
              <a:rPr/>
              <a:t>Retos y Perspectivas</a:t>
            </a:r>
            <a:br/>
            <a:br/>
            <a:r>
              <a:rPr/>
              <a:t>Miguel Equihua, Griselda Benítez, Octavio Pérez Maqueo</a:t>
            </a:r>
          </a:p>
        </p:txBody>
      </p:sp>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Escribir y la importancia de reflexionar</a:t>
            </a:r>
          </a:p>
        </p:txBody>
      </p:sp>
      <p:sp>
        <p:nvSpPr>
          <p:cNvPr id="3" name="Content Placeholder 2"/>
          <p:cNvSpPr>
            <a:spLocks noGrp="1"/>
          </p:cNvSpPr>
          <p:nvPr>
            <p:ph idx="1"/>
          </p:nvPr>
        </p:nvSpPr>
        <p:spPr/>
        <p:txBody>
          <a:bodyPr/>
          <a:lstStyle/>
          <a:p>
            <a:pPr lvl="0" indent="0" marL="0">
              <a:buNone/>
            </a:pPr>
            <a:r>
              <a:rPr/>
              <a:t>Sócrates temía que, por culpa de la escritura se abandonaría el esfuerzo de la propia reflexión. Lo dice mediante la conversación entre Thamus (rey de Egipto) y el dios Theuth:</a:t>
            </a:r>
          </a:p>
          <a:p>
            <a:pPr lvl="0" indent="0" marL="1270000">
              <a:buNone/>
            </a:pPr>
            <a:r>
              <a:rPr sz="2000"/>
              <a:t>iOh Theuth!, por ser el padre de la escritura le atribuyes ventajas que no tiene. Es olvido lo que producirán las letras en quienes las aprendan, al descuidar la memoria, ya que, fiándose de los libros, llegarán al recuerdo desde fuera. Será, por tanto, la apariencia de la sabiduría, no su verdad, lo que la escritura dará a los hombres; y, cuando haya hecho de ellos entendidos en todo sin verdadera instrucción, su compañía será difícil de soportar, porque se creerán sabios en lugar de serlo.</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causalidad-prueba.png" id="0" name="Picture 1"/>
          <p:cNvPicPr>
            <a:picLocks noGrp="1" noChangeAspect="1"/>
          </p:cNvPicPr>
          <p:nvPr/>
        </p:nvPicPr>
        <p:blipFill>
          <a:blip r:embed="rId2"/>
          <a:stretch>
            <a:fillRect/>
          </a:stretch>
        </p:blipFill>
        <p:spPr bwMode="auto">
          <a:xfrm>
            <a:off x="2019300" y="1193800"/>
            <a:ext cx="50927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¿Preocupados?: </a:t>
            </a:r>
            <a:r>
              <a:rPr i="1"/>
              <a:t>Doomsday clock</a:t>
            </a:r>
          </a:p>
        </p:txBody>
      </p:sp>
      <p:pic>
        <p:nvPicPr>
          <p:cNvPr descr="images/clocks-metaphorical-tmes-world-events.png" id="0" name="Picture 1"/>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Ciencia en crisis</a:t>
            </a:r>
          </a:p>
        </p:txBody>
      </p:sp>
      <p:sp>
        <p:nvSpPr>
          <p:cNvPr id="3" name="Content Placeholder 2"/>
          <p:cNvSpPr>
            <a:spLocks noGrp="1"/>
          </p:cNvSpPr>
          <p:nvPr>
            <p:ph idx="1"/>
          </p:nvPr>
        </p:nvSpPr>
        <p:spPr/>
        <p:txBody>
          <a:bodyPr/>
          <a:lstStyle/>
          <a:p>
            <a:pPr lvl="0"/>
            <a:r>
              <a:rPr/>
              <a:t>Publicar o morir</a:t>
            </a:r>
          </a:p>
          <a:p>
            <a:pPr lvl="0"/>
            <a:r>
              <a:rPr/>
              <a:t>Pertinencia de la ciencia y Transdisciplina</a:t>
            </a:r>
          </a:p>
          <a:p>
            <a:pPr lvl="0"/>
            <a:r>
              <a:rPr/>
              <a:t>Rendición de cuentas: transparencia</a:t>
            </a:r>
          </a:p>
          <a:p>
            <a:pPr lvl="0"/>
            <a:r>
              <a:rPr/>
              <a:t>Inteligencia artificial</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Crisis de reproducibiliad</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Significados de ciencia abierta</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Ciencia abierta institucionalizada</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Declaración de Panamá</a:t>
            </a:r>
          </a:p>
        </p:txBody>
      </p:sp>
      <p:sp>
        <p:nvSpPr>
          <p:cNvPr id="3" name="Content Placeholder 2"/>
          <p:cNvSpPr>
            <a:spLocks noGrp="1"/>
          </p:cNvSpPr>
          <p:nvPr>
            <p:ph idx="1"/>
          </p:nvPr>
        </p:nvSpPr>
        <p:spPr/>
        <p:txBody>
          <a:bodyPr/>
          <a:lstStyle/>
          <a:p>
            <a:pPr lvl="0" indent="0" marL="0">
              <a:buNone/>
            </a:pPr>
            <a:r>
              <a:rPr b="1">
                <a:hlinkClick r:id="rId2"/>
              </a:rPr>
              <a:t>Fuente:</a:t>
            </a:r>
            <a:r>
              <a:rPr>
                <a:hlinkClick r:id="rId3"/>
              </a:rPr>
              <a:t> Declaración de Panamá</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Ciencia abierta y bienestar sustentable</a:t>
            </a:r>
          </a:p>
          <a:p>
            <a:pPr lvl="0" indent="0" marL="0">
              <a:buNone/>
            </a:pPr>
            <a:r>
              <a:rPr b="1"/>
              <a:t>Fuente:</a:t>
            </a:r>
            <a:r>
              <a:rPr>
                <a:hlinkClick r:id="rId2"/>
              </a:rPr>
              <a:t>Costanza, R. (2020). Ecological economics in 2049: Getting beyond the argument culture to the world we all want. Ecological Economics, 168, 106484.</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La ciencia abierta que queremos</a:t>
            </a:r>
          </a:p>
        </p:txBody>
      </p:sp>
      <p:pic>
        <p:nvPicPr>
          <p:cNvPr descr="images/figura-2-Vision-reducida-inclusiva-medir-impacto-cientifico.png" id="0" name="Picture 1"/>
          <p:cNvPicPr>
            <a:picLocks noGrp="1" noChangeAspect="1"/>
          </p:cNvPicPr>
          <p:nvPr/>
        </p:nvPicPr>
        <p:blipFill>
          <a:blip r:embed="rId2"/>
          <a:stretch>
            <a:fillRect/>
          </a:stretch>
        </p:blipFill>
        <p:spPr bwMode="auto">
          <a:xfrm>
            <a:off x="3568700" y="1143000"/>
            <a:ext cx="5105400" cy="2501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Antecedentes - ciencia y cooperación</a:t>
            </a:r>
          </a:p>
        </p:txBody>
      </p:sp>
      <p:sp>
        <p:nvSpPr>
          <p:cNvPr id="3" name="Content Placeholder 2"/>
          <p:cNvSpPr>
            <a:spLocks noGrp="1"/>
          </p:cNvSpPr>
          <p:nvPr>
            <p:ph idx="1"/>
          </p:nvPr>
        </p:nvSpPr>
        <p:spPr/>
        <p:txBody>
          <a:bodyPr/>
          <a:lstStyle/>
          <a:p>
            <a:pPr lvl="0" indent="0" marL="0">
              <a:buNone/>
            </a:pPr>
            <a:br/>
          </a:p>
          <a:p>
            <a:pPr lvl="0"/>
            <a:r>
              <a:rPr/>
              <a:t>Publicación científica</a:t>
            </a:r>
          </a:p>
          <a:p>
            <a:pPr lvl="0"/>
            <a:r>
              <a:rPr/>
              <a:t>Irene Vallejo: oralidad vs escritura</a:t>
            </a:r>
          </a:p>
          <a:p>
            <a:pPr lvl="0"/>
            <a:r>
              <a:rPr/>
              <a:t>Revolución causal</a:t>
            </a:r>
          </a:p>
          <a:p>
            <a:pPr lvl="0"/>
            <a:r>
              <a:rPr/>
              <a:t>Atomic scientists bulletin</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Fuente:</a:t>
            </a:r>
            <a:r>
              <a:rPr>
                <a:hlinkClick r:id="rId2"/>
              </a:rPr>
              <a:t>Equihua, M. y Pérez-Maqueo, O. (2024).Ciencia abierta desde el Inecol. Eco-lógico</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Cómo ponerla en práctica</a:t>
            </a:r>
          </a:p>
        </p:txBody>
      </p:sp>
      <p:pic>
        <p:nvPicPr>
          <p:cNvPr descr="images/Valores%20y%20principios.png" id="0" name="Picture 1"/>
          <p:cNvPicPr>
            <a:picLocks noGrp="1" noChangeAspect="1"/>
          </p:cNvPicPr>
          <p:nvPr/>
        </p:nvPicPr>
        <p:blipFill>
          <a:blip r:embed="rId2"/>
          <a:stretch>
            <a:fillRect/>
          </a:stretch>
        </p:blipFill>
        <p:spPr bwMode="auto">
          <a:xfrm>
            <a:off x="3568700" y="800100"/>
            <a:ext cx="5105400" cy="31750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¿Consecuencias imprevistas?</a:t>
            </a:r>
          </a:p>
        </p:txBody>
      </p:sp>
      <p:pic>
        <p:nvPicPr>
          <p:cNvPr descr="images/Open-science-wrong.png" id="0" name="Picture 1"/>
          <p:cNvPicPr>
            <a:picLocks noGrp="1" noChangeAspect="1"/>
          </p:cNvPicPr>
          <p:nvPr/>
        </p:nvPicPr>
        <p:blipFill>
          <a:blip r:embed="rId2"/>
          <a:stretch>
            <a:fillRect/>
          </a:stretch>
        </p:blipFill>
        <p:spPr bwMode="auto">
          <a:xfrm>
            <a:off x="1892300" y="1193800"/>
            <a:ext cx="53594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Fuente:</a:t>
            </a:r>
            <a:r>
              <a:rPr/>
              <a:t> </a:t>
            </a:r>
            <a:r>
              <a:rPr>
                <a:hlinkClick r:id="rId2"/>
              </a:rPr>
              <a:t>https://www.nature.com/articles/d41586-022-00724-0</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Costos de Procesamiento de Artículos (APC)</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Lo No-FAIR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Revistas%20científicas-alfa.png" id="0" name="Picture 1"/>
          <p:cNvPicPr>
            <a:picLocks noGrp="1" noChangeAspect="1"/>
          </p:cNvPicPr>
          <p:nvPr/>
        </p:nvPicPr>
        <p:blipFill>
          <a:blip r:embed="rId2"/>
          <a:stretch>
            <a:fillRect/>
          </a:stretch>
        </p:blipFill>
        <p:spPr bwMode="auto">
          <a:xfrm>
            <a:off x="2311400" y="1193800"/>
            <a:ext cx="45212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900-el-infinito-en-un-junco-irene-vallejo.png" id="0" name="Picture 1"/>
          <p:cNvPicPr>
            <a:picLocks noGrp="1" noChangeAspect="1"/>
          </p:cNvPicPr>
          <p:nvPr/>
        </p:nvPicPr>
        <p:blipFill>
          <a:blip r:embed="rId2"/>
          <a:stretch>
            <a:fillRect/>
          </a:stretch>
        </p:blipFill>
        <p:spPr bwMode="auto">
          <a:xfrm>
            <a:off x="3136900" y="1193800"/>
            <a:ext cx="28702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 </a:t>
            </a:r>
          </a:p>
        </p:txBody>
      </p:sp>
      <p:pic>
        <p:nvPicPr>
          <p:cNvPr descr="images/doomsday-clock-rojo.png" id="0" name="Picture 1"/>
          <p:cNvPicPr>
            <a:picLocks noGrp="1" noChangeAspect="1"/>
          </p:cNvPicPr>
          <p:nvPr/>
        </p:nvPicPr>
        <p:blipFill>
          <a:blip r:embed="rId2"/>
          <a:stretch>
            <a:fillRect/>
          </a:stretch>
        </p:blipFill>
        <p:spPr bwMode="auto">
          <a:xfrm>
            <a:off x="3568700" y="1016000"/>
            <a:ext cx="5105400" cy="2755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sLst/>
      </p:bgPr>
    </p:bg>
    <p:spTree>
      <p:nvGrpSpPr>
        <p:cNvPr id="1" name=""/>
        <p:cNvGrpSpPr/>
        <p:nvPr/>
      </p:nvGrpSpPr>
      <p:grpSpPr>
        <a:xfrm>
          <a:off x="0" y="0"/>
          <a:ext cx="0" cy="0"/>
          <a:chOff x="0" y="0"/>
          <a:chExt cx="0" cy="0"/>
        </a:xfrm>
      </p:grpSpPr>
      <p:pic>
        <p:nvPicPr>
          <p:cNvPr descr="images/la-barata1.png" id="0" name="Picture 1"/>
          <p:cNvPicPr>
            <a:picLocks noGrp="1" noChangeAspect="1"/>
          </p:cNvPicPr>
          <p:nvPr/>
        </p:nvPicPr>
        <p:blipFill>
          <a:blip r:embed="rId3"/>
          <a:stretch>
            <a:fillRect/>
          </a:stretch>
        </p:blipFill>
        <p:spPr bwMode="auto">
          <a:xfrm>
            <a:off x="2095500" y="1193800"/>
            <a:ext cx="49530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gettyimages-1434828663-2048x2048.jpg" id="0" name="Picture 1"/>
          <p:cNvPicPr>
            <a:picLocks noGrp="1" noChangeAspect="1"/>
          </p:cNvPicPr>
          <p:nvPr/>
        </p:nvPicPr>
        <p:blipFill>
          <a:blip r:embed="rId2"/>
          <a:stretch>
            <a:fillRect/>
          </a:stretch>
        </p:blipFill>
        <p:spPr bwMode="auto">
          <a:xfrm>
            <a:off x="2032000" y="1193800"/>
            <a:ext cx="50800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papiro-encontrado-en-egipto__1280x640.jp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Narrar y Escribir</a:t>
            </a:r>
          </a:p>
        </p:txBody>
      </p:sp>
      <p:sp>
        <p:nvSpPr>
          <p:cNvPr id="3" name="Content Placeholder 2"/>
          <p:cNvSpPr>
            <a:spLocks noGrp="1"/>
          </p:cNvSpPr>
          <p:nvPr>
            <p:ph idx="1"/>
          </p:nvPr>
        </p:nvSpPr>
        <p:spPr/>
        <p:txBody>
          <a:bodyPr/>
          <a:lstStyle/>
          <a:p>
            <a:pPr lvl="0" indent="0" marL="1270000">
              <a:buNone/>
            </a:pPr>
            <a:r>
              <a:rPr sz="2000"/>
              <a:t>Frente a la oralidad, que favorece las formas e ideas tradicionales, reconocibles para su auditorio, eI discurso alfabetizado puede abrirse a horizontes desconocidos porque el lector tiene tiempo para asimilar y meditar con tranquilidad las ideas novedosas. En los libros caben planteamientos excéntricos, voces de identidades individuales, desafíos a la tradición.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TotalTime>
  <Words>46</Words>
  <Application>Microsoft Office PowerPoint</Application>
  <PresentationFormat>Presentación en pantalla (16:9)</PresentationFormat>
  <Paragraphs>14</Paragraphs>
  <Slides>4</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Miguel Equihua, Griselda Benítez, Octavio Pérez Maqueo</dc:creator>
  <cp:keywords/>
  <dcterms:created xsi:type="dcterms:W3CDTF">2025-02-21T05:16:30Z</dcterms:created>
  <dcterms:modified xsi:type="dcterms:W3CDTF">2025-02-21T05:16:30Z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categories">
    <vt:lpwstr/>
  </property>
  <property fmtid="{D5CDD505-2E9C-101B-9397-08002B2CF9AE}" pid="6" name="date">
    <vt:lpwstr>San Cristobal, Chis., 9 octubre 2024</vt:lpwstr>
  </property>
  <property fmtid="{D5CDD505-2E9C-101B-9397-08002B2CF9AE}" pid="7" name="date-format">
    <vt:lpwstr>[San Cristobal, Chis.,] D MMMM YYYY</vt:lpwstr>
  </property>
  <property fmtid="{D5CDD505-2E9C-101B-9397-08002B2CF9AE}" pid="8" name="header-includes">
    <vt:lpwstr/>
  </property>
  <property fmtid="{D5CDD505-2E9C-101B-9397-08002B2CF9AE}" pid="9" name="image">
    <vt:lpwstr>images/ciencia-abierta-conahcyt.png</vt:lpwstr>
  </property>
  <property fmtid="{D5CDD505-2E9C-101B-9397-08002B2CF9AE}" pid="10" name="include-after">
    <vt:lpwstr/>
  </property>
  <property fmtid="{D5CDD505-2E9C-101B-9397-08002B2CF9AE}" pid="11" name="include-before">
    <vt:lpwstr/>
  </property>
  <property fmtid="{D5CDD505-2E9C-101B-9397-08002B2CF9AE}" pid="12" name="labels">
    <vt:lpwstr/>
  </property>
  <property fmtid="{D5CDD505-2E9C-101B-9397-08002B2CF9AE}" pid="13" name="revealjs-plugins">
    <vt:lpwstr/>
  </property>
  <property fmtid="{D5CDD505-2E9C-101B-9397-08002B2CF9AE}" pid="14" name="subtitle">
    <vt:lpwstr>Retos y Perspectivas</vt:lpwstr>
  </property>
  <property fmtid="{D5CDD505-2E9C-101B-9397-08002B2CF9AE}" pid="15" name="title-block-banner">
    <vt:lpwstr>True</vt:lpwstr>
  </property>
  <property fmtid="{D5CDD505-2E9C-101B-9397-08002B2CF9AE}" pid="16" name="title-slide-attributes">
    <vt:lpwstr/>
  </property>
  <property fmtid="{D5CDD505-2E9C-101B-9397-08002B2CF9AE}" pid="17" name="toc-title">
    <vt:lpwstr>Tabla de contenidos</vt:lpwstr>
  </property>
  <property fmtid="{D5CDD505-2E9C-101B-9397-08002B2CF9AE}" pid="18" name="transition">
    <vt:lpwstr>convex</vt:lpwstr>
  </property>
</Properties>
</file>